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53" r:id="rId5"/>
    <p:sldId id="355" r:id="rId6"/>
    <p:sldId id="354" r:id="rId7"/>
    <p:sldId id="356" r:id="rId8"/>
    <p:sldId id="359" r:id="rId9"/>
    <p:sldId id="360" r:id="rId10"/>
    <p:sldId id="348" r:id="rId11"/>
    <p:sldId id="361" r:id="rId12"/>
    <p:sldId id="267" r:id="rId1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9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026638-87EC-4FF1-AE78-677AEE38E05D}" v="4" dt="2023-01-09T17:03:59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6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J McAndrew" userId="99819431-7b05-4a3f-b471-c102251333cb" providerId="ADAL" clId="{92026638-87EC-4FF1-AE78-677AEE38E05D}"/>
    <pc:docChg chg="custSel delSld modSld">
      <pc:chgData name="Mr J McAndrew" userId="99819431-7b05-4a3f-b471-c102251333cb" providerId="ADAL" clId="{92026638-87EC-4FF1-AE78-677AEE38E05D}" dt="2023-01-09T17:09:16.869" v="13" actId="20577"/>
      <pc:docMkLst>
        <pc:docMk/>
      </pc:docMkLst>
      <pc:sldChg chg="modSp">
        <pc:chgData name="Mr J McAndrew" userId="99819431-7b05-4a3f-b471-c102251333cb" providerId="ADAL" clId="{92026638-87EC-4FF1-AE78-677AEE38E05D}" dt="2023-01-09T17:03:59.858" v="3" actId="20577"/>
        <pc:sldMkLst>
          <pc:docMk/>
          <pc:sldMk cId="2045171797" sldId="353"/>
        </pc:sldMkLst>
        <pc:spChg chg="mod">
          <ac:chgData name="Mr J McAndrew" userId="99819431-7b05-4a3f-b471-c102251333cb" providerId="ADAL" clId="{92026638-87EC-4FF1-AE78-677AEE38E05D}" dt="2023-01-09T17:03:59.858" v="3" actId="20577"/>
          <ac:spMkLst>
            <pc:docMk/>
            <pc:sldMk cId="2045171797" sldId="353"/>
            <ac:spMk id="3" creationId="{5DBE7F81-63CA-4342-ADA1-D4C8C7466E75}"/>
          </ac:spMkLst>
        </pc:spChg>
      </pc:sldChg>
      <pc:sldChg chg="delSp mod delAnim">
        <pc:chgData name="Mr J McAndrew" userId="99819431-7b05-4a3f-b471-c102251333cb" providerId="ADAL" clId="{92026638-87EC-4FF1-AE78-677AEE38E05D}" dt="2023-01-09T17:05:37.635" v="4" actId="478"/>
        <pc:sldMkLst>
          <pc:docMk/>
          <pc:sldMk cId="390983709" sldId="355"/>
        </pc:sldMkLst>
        <pc:spChg chg="del">
          <ac:chgData name="Mr J McAndrew" userId="99819431-7b05-4a3f-b471-c102251333cb" providerId="ADAL" clId="{92026638-87EC-4FF1-AE78-677AEE38E05D}" dt="2023-01-09T17:05:37.635" v="4" actId="478"/>
          <ac:spMkLst>
            <pc:docMk/>
            <pc:sldMk cId="390983709" sldId="355"/>
            <ac:spMk id="2" creationId="{AE000F5B-A43F-8B13-8796-A3CFDED2A37E}"/>
          </ac:spMkLst>
        </pc:spChg>
      </pc:sldChg>
      <pc:sldChg chg="del">
        <pc:chgData name="Mr J McAndrew" userId="99819431-7b05-4a3f-b471-c102251333cb" providerId="ADAL" clId="{92026638-87EC-4FF1-AE78-677AEE38E05D}" dt="2023-01-09T17:07:46.650" v="5" actId="47"/>
        <pc:sldMkLst>
          <pc:docMk/>
          <pc:sldMk cId="1331544141" sldId="358"/>
        </pc:sldMkLst>
      </pc:sldChg>
      <pc:sldChg chg="modSp mod">
        <pc:chgData name="Mr J McAndrew" userId="99819431-7b05-4a3f-b471-c102251333cb" providerId="ADAL" clId="{92026638-87EC-4FF1-AE78-677AEE38E05D}" dt="2023-01-09T17:08:40.603" v="7" actId="20577"/>
        <pc:sldMkLst>
          <pc:docMk/>
          <pc:sldMk cId="4289693546" sldId="360"/>
        </pc:sldMkLst>
        <pc:spChg chg="mod">
          <ac:chgData name="Mr J McAndrew" userId="99819431-7b05-4a3f-b471-c102251333cb" providerId="ADAL" clId="{92026638-87EC-4FF1-AE78-677AEE38E05D}" dt="2023-01-09T17:08:40.603" v="7" actId="20577"/>
          <ac:spMkLst>
            <pc:docMk/>
            <pc:sldMk cId="4289693546" sldId="360"/>
            <ac:spMk id="3" creationId="{DA16AB32-C547-EC31-83EE-531E03D447C2}"/>
          </ac:spMkLst>
        </pc:spChg>
      </pc:sldChg>
      <pc:sldChg chg="modSp mod">
        <pc:chgData name="Mr J McAndrew" userId="99819431-7b05-4a3f-b471-c102251333cb" providerId="ADAL" clId="{92026638-87EC-4FF1-AE78-677AEE38E05D}" dt="2023-01-09T17:09:16.869" v="13" actId="20577"/>
        <pc:sldMkLst>
          <pc:docMk/>
          <pc:sldMk cId="3269201421" sldId="361"/>
        </pc:sldMkLst>
        <pc:spChg chg="mod">
          <ac:chgData name="Mr J McAndrew" userId="99819431-7b05-4a3f-b471-c102251333cb" providerId="ADAL" clId="{92026638-87EC-4FF1-AE78-677AEE38E05D}" dt="2023-01-09T17:08:57.497" v="9" actId="20577"/>
          <ac:spMkLst>
            <pc:docMk/>
            <pc:sldMk cId="3269201421" sldId="361"/>
            <ac:spMk id="3" creationId="{4F75E1CC-49D9-87F2-B3AE-E20F5D8EB81D}"/>
          </ac:spMkLst>
        </pc:spChg>
        <pc:spChg chg="mod">
          <ac:chgData name="Mr J McAndrew" userId="99819431-7b05-4a3f-b471-c102251333cb" providerId="ADAL" clId="{92026638-87EC-4FF1-AE78-677AEE38E05D}" dt="2023-01-09T17:09:16.869" v="13" actId="20577"/>
          <ac:spMkLst>
            <pc:docMk/>
            <pc:sldMk cId="3269201421" sldId="361"/>
            <ac:spMk id="4" creationId="{1820AA35-1280-0C2E-36A2-3E47DF4D051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E5BE4-FEE0-4C21-B1BD-990784022F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AE86DA-A95E-409F-89C8-C5C5C6DA0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8BF673-D689-4F69-8CDE-2047433701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8097F2-7FAB-49CE-B292-72B9713F8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EA6D5-E3CE-474E-98C6-83EDCA121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49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D1A9E-9251-4E08-BBE4-304C13EFC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9A4A63-8F0C-4964-8771-30800B7E72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CC8EFA-C972-4E97-82F5-1819B58D8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F2D66-DD13-4112-BDE0-D350124BD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16783E-2BE6-41C4-A725-1CCCEB234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06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7BFFBB-3089-4E22-B422-255B748646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45E4A41-4EB5-43A7-9336-7E7940D08F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9F798-60D5-4B42-B5CB-B6AAE3907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9BB2C-B27A-44CA-AA3C-315FC2447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38EEB5-4BAE-4472-A299-FB45C6658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936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F06A7-89B6-4273-A35C-5E7F668ED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42A17A-BC93-4990-870C-7E7CEE1F1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15A8B-7449-42A9-B4B5-4FDE2512B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EE75DB-74DB-4083-87C5-72AD984D4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1B9B3F-18BE-47B3-8219-174CBA951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944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CF673-F9C3-413E-806C-E906E3C3E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EA4AA-1794-4FDF-9239-BB3522F02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B444F-5FAC-4B89-A5C7-67DA1554F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B01840-5691-496F-BE78-D2D4407A0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09A44C-1742-4A8B-9CE9-57A5030D8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565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97F59-C1E8-45AF-B843-32AD8E2E3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46EBC-DE2F-4081-B49A-9A2D44CD1A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67661-6A49-4754-AF6B-E0EA93BDE9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66F5B9-C42E-4A53-B7C6-4E9533C1E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9A3AF0-16C8-4A61-8B03-3630EC5F5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6FC900-A787-4C87-B266-C91193CBE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63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596E5-946B-45E8-A074-B21650D51B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98C763-215D-4451-BD10-352167743F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7F78DB-328F-4358-B279-D2FC432A3F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608FC8-0133-4D78-A7A1-019DE243E6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66784B-3895-4989-9380-DEEC4DB7F6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B9AD1F-032E-47C0-BDC3-7B2AB5DA9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839449-9527-493B-AC73-E72C317F5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B8F9F9-C78A-4007-B557-BD8DFC716C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9752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C83F1-53AA-490A-9EEC-C83D5B3D92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931E77-8366-41EC-AC9E-A6727A55A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5D6FC3-099A-400E-BE87-BEC7696E6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901785-1608-4FAA-A859-F72DF626C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9164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FE49255-B92C-4F4C-ACEB-9431C9E5F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C63664-1464-4A42-957B-1D89CA133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D9EBA3-482B-4106-9A12-0721F6501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473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A66C1-897C-4F59-BD24-054E91912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02333-4981-43F1-840E-8A340D7C4A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BF53AE-6ABD-43FA-BCA4-CDE9F22025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47570C-36B8-4E29-B27C-94A464F85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191EBC-BEDD-455C-913E-EE07A906F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C657FA-E8E7-497F-9519-F3977BF828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4506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978E1-A740-4AD2-8D19-CA2FAED5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A77BB6-4D2C-4068-BA65-B48B3E9800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9E5351-9159-4292-AE85-969F3699E4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FB0FDF-187E-4F88-9FB7-2A65F0D42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D524E4-93D8-4EEE-9571-3FD689CA8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10865-D82E-4C05-A9FA-91068EAD2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92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F91A53-511B-4D52-9F58-B08C03D53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AE0C35-1AB2-4983-A6D8-7C13E69FF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E57E7-8449-4EB6-99A4-8A6338C75A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B5A99-5A13-4B0A-BB7A-8159B01EBB80}" type="datetimeFigureOut">
              <a:rPr lang="en-GB" smtClean="0"/>
              <a:t>09/01/2023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8E613-A49F-46C7-9E7D-46D933FD0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D6FF9-D332-43E9-B4B5-5D5C56C70C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339D2-944B-4D80-A553-0408108DA7B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0299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E7F81-63CA-4342-ADA1-D4C8C7466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699" y="634388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3200" dirty="0"/>
              <a:t>Paired talk: What do you know already about parenthesis?  </a:t>
            </a:r>
            <a:endParaRPr lang="en-GB" sz="3200" dirty="0">
              <a:cs typeface="Calibri"/>
            </a:endParaRPr>
          </a:p>
          <a:p>
            <a:pPr marL="0" indent="0">
              <a:buNone/>
            </a:pPr>
            <a:endParaRPr lang="en-GB" sz="3200" dirty="0">
              <a:solidFill>
                <a:srgbClr val="FF0000"/>
              </a:solidFill>
            </a:endParaRPr>
          </a:p>
        </p:txBody>
      </p:sp>
      <p:pic>
        <p:nvPicPr>
          <p:cNvPr id="4" name="Picture 3" descr="A group of people dancing&#10;&#10;Description automatically generated with low confidence">
            <a:extLst>
              <a:ext uri="{FF2B5EF4-FFF2-40B4-BE49-F238E27FC236}">
                <a16:creationId xmlns:a16="http://schemas.microsoft.com/office/drawing/2014/main" id="{3156D4CB-CBBD-BEFD-2DBA-DB208B7B2B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4896" y="2067548"/>
            <a:ext cx="4592694" cy="2296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171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E7F81-63CA-4342-ADA1-D4C8C7466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699" y="520168"/>
            <a:ext cx="10515600" cy="44655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320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320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320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3600" u="sng">
                <a:solidFill>
                  <a:srgbClr val="00B050"/>
                </a:solidFill>
              </a:rPr>
              <a:t>An intimidating elf</a:t>
            </a:r>
            <a:r>
              <a:rPr lang="en-GB" sz="3600">
                <a:solidFill>
                  <a:srgbClr val="00B050"/>
                </a:solidFill>
              </a:rPr>
              <a:t> appeared from nowhere.</a:t>
            </a:r>
            <a:endParaRPr lang="en-GB" sz="3600">
              <a:solidFill>
                <a:srgbClr val="00B050"/>
              </a:solidFill>
              <a:cs typeface="Calibri"/>
            </a:endParaRPr>
          </a:p>
          <a:p>
            <a:pPr marL="0" indent="0">
              <a:buNone/>
            </a:pPr>
            <a:endParaRPr lang="en-GB" sz="320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3200"/>
          </a:p>
          <a:p>
            <a:pPr marL="0" indent="0">
              <a:buNone/>
            </a:pPr>
            <a:endParaRPr lang="en-GB" sz="320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F1E4B6-A658-4B1B-3D01-46C516001C76}"/>
              </a:ext>
            </a:extLst>
          </p:cNvPr>
          <p:cNvSpPr txBox="1"/>
          <p:nvPr/>
        </p:nvSpPr>
        <p:spPr>
          <a:xfrm>
            <a:off x="3629942" y="3679780"/>
            <a:ext cx="227725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/>
              <a:t>main clause</a:t>
            </a:r>
            <a:endParaRPr lang="en-GB" sz="2800">
              <a:cs typeface="Calibri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448C4-D1B9-2546-4D55-CC42B139763C}"/>
              </a:ext>
            </a:extLst>
          </p:cNvPr>
          <p:cNvCxnSpPr/>
          <p:nvPr/>
        </p:nvCxnSpPr>
        <p:spPr>
          <a:xfrm flipV="1">
            <a:off x="4599676" y="2901652"/>
            <a:ext cx="271812" cy="766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47A6B670-EA61-F790-9D5E-B9C0A7540824}"/>
              </a:ext>
            </a:extLst>
          </p:cNvPr>
          <p:cNvSpPr txBox="1"/>
          <p:nvPr/>
        </p:nvSpPr>
        <p:spPr>
          <a:xfrm>
            <a:off x="3206903" y="5168778"/>
            <a:ext cx="6278922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800" i="1"/>
              <a:t>Now I want to add some information about the elf (the subject). </a:t>
            </a:r>
            <a:r>
              <a:rPr lang="en-GB" sz="2800" b="1" i="1"/>
              <a:t>One</a:t>
            </a:r>
            <a:r>
              <a:rPr lang="en-GB" sz="2800" i="1"/>
              <a:t> way to do this is by using parenthesis...</a:t>
            </a:r>
            <a:endParaRPr lang="en-GB" sz="2800" i="1"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5A8E00-06CE-A318-7C61-6775C6C9AB62}"/>
              </a:ext>
            </a:extLst>
          </p:cNvPr>
          <p:cNvSpPr txBox="1"/>
          <p:nvPr/>
        </p:nvSpPr>
        <p:spPr>
          <a:xfrm>
            <a:off x="2167754" y="805495"/>
            <a:ext cx="227725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/>
              <a:t>subject</a:t>
            </a:r>
            <a:endParaRPr lang="en-GB" sz="2800">
              <a:cs typeface="Calibri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5ADE811-F696-765C-5CC2-F8201F172173}"/>
              </a:ext>
            </a:extLst>
          </p:cNvPr>
          <p:cNvCxnSpPr/>
          <p:nvPr/>
        </p:nvCxnSpPr>
        <p:spPr>
          <a:xfrm flipV="1">
            <a:off x="2593964" y="1407492"/>
            <a:ext cx="271812" cy="76616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983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1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E7F81-63CA-4342-ADA1-D4C8C7466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699" y="520168"/>
            <a:ext cx="10515600" cy="446555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320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320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320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3600">
                <a:solidFill>
                  <a:srgbClr val="00B050"/>
                </a:solidFill>
              </a:rPr>
              <a:t>An intimidating elf (</a:t>
            </a:r>
            <a:r>
              <a:rPr lang="en-GB" sz="3600">
                <a:solidFill>
                  <a:srgbClr val="00B0F0"/>
                </a:solidFill>
              </a:rPr>
              <a:t>brandishing an axe)</a:t>
            </a:r>
            <a:r>
              <a:rPr lang="en-GB" sz="3600">
                <a:solidFill>
                  <a:srgbClr val="00B050"/>
                </a:solidFill>
              </a:rPr>
              <a:t> appeared from nowhere.</a:t>
            </a:r>
            <a:endParaRPr lang="en-GB" sz="3600">
              <a:solidFill>
                <a:srgbClr val="00B050"/>
              </a:solidFill>
              <a:cs typeface="Calibri"/>
            </a:endParaRPr>
          </a:p>
          <a:p>
            <a:pPr marL="0" indent="0">
              <a:buNone/>
            </a:pPr>
            <a:endParaRPr lang="en-GB" sz="320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3200"/>
          </a:p>
          <a:p>
            <a:pPr marL="0" indent="0">
              <a:buNone/>
            </a:pPr>
            <a:endParaRPr lang="en-GB" sz="320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E000F5B-A43F-8B13-8796-A3CFDED2A37E}"/>
              </a:ext>
            </a:extLst>
          </p:cNvPr>
          <p:cNvSpPr txBox="1"/>
          <p:nvPr/>
        </p:nvSpPr>
        <p:spPr>
          <a:xfrm>
            <a:off x="4088474" y="3552741"/>
            <a:ext cx="4131468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i="1"/>
              <a:t>Parenthesis - </a:t>
            </a:r>
            <a:r>
              <a:rPr lang="en-GB" sz="2800">
                <a:ea typeface="+mn-lt"/>
                <a:cs typeface="+mn-lt"/>
              </a:rPr>
              <a:t>a word or phrase inserted as an addition into a passage which is grammatically complete without it</a:t>
            </a:r>
            <a:endParaRPr lang="en-GB" sz="2800"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F1E4B6-A658-4B1B-3D01-46C516001C76}"/>
              </a:ext>
            </a:extLst>
          </p:cNvPr>
          <p:cNvSpPr txBox="1"/>
          <p:nvPr/>
        </p:nvSpPr>
        <p:spPr>
          <a:xfrm>
            <a:off x="908448" y="4004204"/>
            <a:ext cx="1994837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/>
              <a:t>main clause</a:t>
            </a:r>
            <a:endParaRPr lang="en-GB" sz="2800">
              <a:cs typeface="Calibri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448C4-D1B9-2546-4D55-CC42B139763C}"/>
              </a:ext>
            </a:extLst>
          </p:cNvPr>
          <p:cNvCxnSpPr/>
          <p:nvPr/>
        </p:nvCxnSpPr>
        <p:spPr>
          <a:xfrm flipV="1">
            <a:off x="1372958" y="3201056"/>
            <a:ext cx="271812" cy="760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1376F66-29F4-FEEE-B1EF-B10A5851B999}"/>
              </a:ext>
            </a:extLst>
          </p:cNvPr>
          <p:cNvCxnSpPr/>
          <p:nvPr/>
        </p:nvCxnSpPr>
        <p:spPr>
          <a:xfrm flipV="1">
            <a:off x="6486351" y="2703358"/>
            <a:ext cx="271812" cy="7608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9B97473E-B094-8E15-730C-A21567AE78E0}"/>
              </a:ext>
            </a:extLst>
          </p:cNvPr>
          <p:cNvSpPr txBox="1"/>
          <p:nvPr/>
        </p:nvSpPr>
        <p:spPr>
          <a:xfrm>
            <a:off x="8061531" y="4706932"/>
            <a:ext cx="4131468" cy="181588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i="1"/>
              <a:t>Which other punctuation marks can be used for parenthesis, in place of the pair of brackets?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" grpId="0"/>
      <p:bldP spid="4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E7F81-63CA-4342-ADA1-D4C8C7466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699" y="520168"/>
            <a:ext cx="10515600" cy="446555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endParaRPr lang="en-GB" sz="320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320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320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3600">
                <a:solidFill>
                  <a:srgbClr val="00B050"/>
                </a:solidFill>
              </a:rPr>
              <a:t>An intimidating elf</a:t>
            </a:r>
            <a:r>
              <a:rPr lang="en-GB" sz="3600">
                <a:solidFill>
                  <a:srgbClr val="FF0000"/>
                </a:solidFill>
              </a:rPr>
              <a:t>,</a:t>
            </a:r>
            <a:r>
              <a:rPr lang="en-GB" sz="3600">
                <a:solidFill>
                  <a:srgbClr val="00B050"/>
                </a:solidFill>
              </a:rPr>
              <a:t> </a:t>
            </a:r>
            <a:r>
              <a:rPr lang="en-GB" sz="3600">
                <a:solidFill>
                  <a:srgbClr val="00B0F0"/>
                </a:solidFill>
              </a:rPr>
              <a:t>brandishing an axe</a:t>
            </a:r>
            <a:r>
              <a:rPr lang="en-GB" sz="3600">
                <a:solidFill>
                  <a:srgbClr val="FF0000"/>
                </a:solidFill>
              </a:rPr>
              <a:t>,</a:t>
            </a:r>
            <a:r>
              <a:rPr lang="en-GB" sz="3600">
                <a:solidFill>
                  <a:srgbClr val="00B050"/>
                </a:solidFill>
              </a:rPr>
              <a:t> appeared from nowhere.</a:t>
            </a:r>
            <a:endParaRPr lang="en-GB" sz="3600">
              <a:solidFill>
                <a:srgbClr val="00B050"/>
              </a:solidFill>
              <a:cs typeface="Calibri"/>
            </a:endParaRPr>
          </a:p>
          <a:p>
            <a:pPr marL="0" indent="0">
              <a:buNone/>
            </a:pPr>
            <a:endParaRPr lang="en-GB" sz="3600">
              <a:solidFill>
                <a:srgbClr val="00B050"/>
              </a:solidFill>
              <a:cs typeface="Calibri"/>
            </a:endParaRPr>
          </a:p>
          <a:p>
            <a:pPr marL="0" indent="0">
              <a:buNone/>
            </a:pPr>
            <a:r>
              <a:rPr lang="en-GB" sz="3600">
                <a:solidFill>
                  <a:srgbClr val="00B050"/>
                </a:solidFill>
                <a:ea typeface="+mn-lt"/>
                <a:cs typeface="+mn-lt"/>
              </a:rPr>
              <a:t>An intimidating elf </a:t>
            </a:r>
            <a:r>
              <a:rPr lang="en-GB" sz="3600">
                <a:solidFill>
                  <a:srgbClr val="FF0000"/>
                </a:solidFill>
                <a:ea typeface="+mn-lt"/>
                <a:cs typeface="+mn-lt"/>
              </a:rPr>
              <a:t>-</a:t>
            </a:r>
            <a:r>
              <a:rPr lang="en-GB" sz="3600">
                <a:solidFill>
                  <a:srgbClr val="00B050"/>
                </a:solidFill>
                <a:ea typeface="+mn-lt"/>
                <a:cs typeface="+mn-lt"/>
              </a:rPr>
              <a:t> </a:t>
            </a:r>
            <a:r>
              <a:rPr lang="en-GB" sz="3600">
                <a:solidFill>
                  <a:srgbClr val="00B0F0"/>
                </a:solidFill>
                <a:ea typeface="+mn-lt"/>
                <a:cs typeface="+mn-lt"/>
              </a:rPr>
              <a:t>brandishing an axe</a:t>
            </a:r>
            <a:r>
              <a:rPr lang="en-GB" sz="3600">
                <a:solidFill>
                  <a:srgbClr val="FF0000"/>
                </a:solidFill>
                <a:ea typeface="+mn-lt"/>
                <a:cs typeface="+mn-lt"/>
              </a:rPr>
              <a:t> -</a:t>
            </a:r>
            <a:r>
              <a:rPr lang="en-GB" sz="3600">
                <a:solidFill>
                  <a:srgbClr val="00B050"/>
                </a:solidFill>
                <a:ea typeface="+mn-lt"/>
                <a:cs typeface="+mn-lt"/>
              </a:rPr>
              <a:t> appeared from nowhere.</a:t>
            </a:r>
            <a:endParaRPr lang="en-GB">
              <a:ea typeface="+mn-lt"/>
              <a:cs typeface="+mn-lt"/>
            </a:endParaRPr>
          </a:p>
          <a:p>
            <a:pPr marL="0" indent="0">
              <a:buNone/>
            </a:pPr>
            <a:endParaRPr lang="en-GB" sz="3200">
              <a:solidFill>
                <a:srgbClr val="00B050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GB" sz="3200">
              <a:solidFill>
                <a:srgbClr val="000000"/>
              </a:solidFill>
              <a:cs typeface="Calibri" panose="020F0502020204030204"/>
            </a:endParaRPr>
          </a:p>
          <a:p>
            <a:pPr marL="0" indent="0">
              <a:buNone/>
            </a:pPr>
            <a:endParaRPr lang="en-GB" sz="3200">
              <a:solidFill>
                <a:srgbClr val="FF0000"/>
              </a:solidFill>
              <a:cs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97473E-B094-8E15-730C-A21567AE78E0}"/>
              </a:ext>
            </a:extLst>
          </p:cNvPr>
          <p:cNvSpPr txBox="1"/>
          <p:nvPr/>
        </p:nvSpPr>
        <p:spPr>
          <a:xfrm>
            <a:off x="2482412" y="326764"/>
            <a:ext cx="7637733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i="1"/>
              <a:t>A pair of </a:t>
            </a:r>
            <a:r>
              <a:rPr lang="en-GB" sz="2800" b="1" i="1"/>
              <a:t>commas </a:t>
            </a:r>
            <a:r>
              <a:rPr lang="en-GB" sz="2800" i="1"/>
              <a:t>or a pair of </a:t>
            </a:r>
            <a:r>
              <a:rPr lang="en-GB" sz="2800" b="1" i="1"/>
              <a:t>dashes</a:t>
            </a:r>
            <a:r>
              <a:rPr lang="en-GB" sz="2800" i="1"/>
              <a:t> can replace the brackets when the parenthesis is within the middle part of the sentence.</a:t>
            </a:r>
            <a:endParaRPr lang="en-GB" sz="2800" i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41152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E7F81-63CA-4342-ADA1-D4C8C7466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699" y="514840"/>
            <a:ext cx="11139054" cy="62186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32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32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sz="32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GB" sz="3000" dirty="0">
                <a:solidFill>
                  <a:srgbClr val="00B050"/>
                </a:solidFill>
              </a:rPr>
              <a:t>An intimidating elf appeared from nowhere</a:t>
            </a:r>
            <a:r>
              <a:rPr lang="en-GB" sz="3000" dirty="0">
                <a:solidFill>
                  <a:srgbClr val="FF0000"/>
                </a:solidFill>
                <a:ea typeface="+mn-lt"/>
                <a:cs typeface="+mn-lt"/>
              </a:rPr>
              <a:t>,</a:t>
            </a:r>
            <a:r>
              <a:rPr lang="en-GB" sz="3000" dirty="0">
                <a:solidFill>
                  <a:srgbClr val="00B050"/>
                </a:solidFill>
                <a:ea typeface="+mn-lt"/>
                <a:cs typeface="+mn-lt"/>
              </a:rPr>
              <a:t> </a:t>
            </a:r>
            <a:r>
              <a:rPr lang="en-GB" sz="3000" dirty="0">
                <a:solidFill>
                  <a:srgbClr val="00B0F0"/>
                </a:solidFill>
                <a:ea typeface="+mn-lt"/>
                <a:cs typeface="+mn-lt"/>
              </a:rPr>
              <a:t>brandishing an axe</a:t>
            </a:r>
            <a:r>
              <a:rPr lang="en-GB" sz="3000" dirty="0">
                <a:solidFill>
                  <a:srgbClr val="00B050"/>
                </a:solidFill>
                <a:ea typeface="+mn-lt"/>
                <a:cs typeface="+mn-lt"/>
              </a:rPr>
              <a:t>.</a:t>
            </a:r>
            <a:endParaRPr lang="en-GB" sz="3000" dirty="0">
              <a:solidFill>
                <a:srgbClr val="00B050"/>
              </a:solidFill>
              <a:ea typeface="Calibri"/>
              <a:cs typeface="Calibri"/>
            </a:endParaRPr>
          </a:p>
          <a:p>
            <a:pPr marL="0" indent="0">
              <a:buNone/>
            </a:pPr>
            <a:endParaRPr lang="en-GB" sz="3000" dirty="0">
              <a:solidFill>
                <a:srgbClr val="00B050"/>
              </a:solidFill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3000" dirty="0">
                <a:solidFill>
                  <a:srgbClr val="00B050"/>
                </a:solidFill>
                <a:ea typeface="+mn-lt"/>
                <a:cs typeface="+mn-lt"/>
              </a:rPr>
              <a:t>An intimidating elf appeared from  nowhere </a:t>
            </a:r>
            <a:r>
              <a:rPr lang="en-GB" sz="3000" dirty="0">
                <a:solidFill>
                  <a:srgbClr val="FF0000"/>
                </a:solidFill>
                <a:ea typeface="+mn-lt"/>
                <a:cs typeface="+mn-lt"/>
              </a:rPr>
              <a:t>-</a:t>
            </a:r>
            <a:r>
              <a:rPr lang="en-GB" sz="3000" dirty="0">
                <a:solidFill>
                  <a:srgbClr val="00B050"/>
                </a:solidFill>
                <a:ea typeface="+mn-lt"/>
                <a:cs typeface="+mn-lt"/>
              </a:rPr>
              <a:t> </a:t>
            </a:r>
            <a:r>
              <a:rPr lang="en-GB" sz="3000" dirty="0">
                <a:solidFill>
                  <a:srgbClr val="00B0F0"/>
                </a:solidFill>
                <a:ea typeface="+mn-lt"/>
                <a:cs typeface="+mn-lt"/>
              </a:rPr>
              <a:t>brandishing an axe</a:t>
            </a:r>
            <a:r>
              <a:rPr lang="en-GB" sz="3000" dirty="0">
                <a:solidFill>
                  <a:srgbClr val="00B050"/>
                </a:solidFill>
                <a:ea typeface="+mn-lt"/>
                <a:cs typeface="+mn-lt"/>
              </a:rPr>
              <a:t>.</a:t>
            </a:r>
            <a:endParaRPr lang="en-GB" sz="3000" dirty="0">
              <a:ea typeface="+mn-lt"/>
              <a:cs typeface="+mn-lt"/>
            </a:endParaRPr>
          </a:p>
          <a:p>
            <a:pPr marL="0" indent="0">
              <a:buNone/>
            </a:pPr>
            <a:endParaRPr lang="en-GB" sz="3000" dirty="0">
              <a:solidFill>
                <a:srgbClr val="00B050"/>
              </a:solidFill>
              <a:ea typeface="Calibri"/>
              <a:cs typeface="Calibri" panose="020F0502020204030204"/>
            </a:endParaRPr>
          </a:p>
          <a:p>
            <a:pPr>
              <a:buNone/>
            </a:pPr>
            <a:r>
              <a:rPr lang="en-GB" sz="3000" dirty="0">
                <a:solidFill>
                  <a:srgbClr val="00B050"/>
                </a:solidFill>
                <a:ea typeface="Calibri"/>
                <a:cs typeface="Calibri" panose="020F0502020204030204"/>
              </a:rPr>
              <a:t>An  intimidating  elf appeared from nowhere  </a:t>
            </a:r>
            <a:r>
              <a:rPr lang="en-GB" sz="3000" dirty="0">
                <a:solidFill>
                  <a:srgbClr val="FF0000"/>
                </a:solidFill>
                <a:ea typeface="Calibri"/>
                <a:cs typeface="Calibri" panose="020F0502020204030204"/>
              </a:rPr>
              <a:t>(</a:t>
            </a:r>
            <a:r>
              <a:rPr lang="en-GB" sz="3000" dirty="0">
                <a:solidFill>
                  <a:srgbClr val="00B0F0"/>
                </a:solidFill>
                <a:ea typeface="Calibri"/>
                <a:cs typeface="Calibri" panose="020F0502020204030204"/>
              </a:rPr>
              <a:t>brandishing an axe</a:t>
            </a:r>
            <a:r>
              <a:rPr lang="en-GB" sz="3000" dirty="0">
                <a:solidFill>
                  <a:srgbClr val="FF0000"/>
                </a:solidFill>
                <a:ea typeface="Calibri"/>
                <a:cs typeface="Calibri" panose="020F0502020204030204"/>
              </a:rPr>
              <a:t>)</a:t>
            </a:r>
            <a:r>
              <a:rPr lang="en-GB" sz="3000" dirty="0">
                <a:solidFill>
                  <a:srgbClr val="00B050"/>
                </a:solidFill>
                <a:ea typeface="Calibri"/>
                <a:cs typeface="Calibri" panose="020F0502020204030204"/>
              </a:rPr>
              <a:t>.</a:t>
            </a:r>
            <a:endParaRPr lang="en-GB" sz="3000" dirty="0">
              <a:ea typeface="+mn-lt"/>
              <a:cs typeface="+mn-lt"/>
            </a:endParaRPr>
          </a:p>
          <a:p>
            <a:pPr marL="0" indent="0">
              <a:buNone/>
            </a:pPr>
            <a:endParaRPr lang="en-GB" sz="3600" dirty="0">
              <a:solidFill>
                <a:srgbClr val="00B050"/>
              </a:solidFill>
              <a:ea typeface="Calibri"/>
              <a:cs typeface="Calibri" panose="020F0502020204030204"/>
            </a:endParaRPr>
          </a:p>
          <a:p>
            <a:pPr marL="0" indent="0">
              <a:buNone/>
            </a:pPr>
            <a:endParaRPr lang="en-GB" sz="3200" dirty="0">
              <a:solidFill>
                <a:srgbClr val="00B050"/>
              </a:solidFill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GB" sz="3200" dirty="0">
              <a:solidFill>
                <a:srgbClr val="000000"/>
              </a:solidFill>
              <a:ea typeface="Calibri" panose="020F0502020204030204"/>
              <a:cs typeface="Calibri" panose="020F0502020204030204"/>
            </a:endParaRPr>
          </a:p>
          <a:p>
            <a:pPr marL="0" indent="0">
              <a:buNone/>
            </a:pPr>
            <a:endParaRPr lang="en-GB" sz="3200" dirty="0">
              <a:solidFill>
                <a:srgbClr val="FF0000"/>
              </a:solidFill>
              <a:ea typeface="Calibri" panose="020F0502020204030204"/>
              <a:cs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97473E-B094-8E15-730C-A21567AE78E0}"/>
              </a:ext>
            </a:extLst>
          </p:cNvPr>
          <p:cNvSpPr txBox="1"/>
          <p:nvPr/>
        </p:nvSpPr>
        <p:spPr>
          <a:xfrm>
            <a:off x="2557013" y="124274"/>
            <a:ext cx="7637733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i="1"/>
              <a:t>Parenthesis can be added to different parts of the sentence.  What do you notice about the use of punctuation when this happens?</a:t>
            </a:r>
            <a:endParaRPr lang="en-GB" sz="2800" i="1">
              <a:cs typeface="Calibri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A3AAAF-9E12-9DD8-6899-1E3AC6B9F35B}"/>
              </a:ext>
            </a:extLst>
          </p:cNvPr>
          <p:cNvSpPr txBox="1"/>
          <p:nvPr/>
        </p:nvSpPr>
        <p:spPr>
          <a:xfrm>
            <a:off x="1834304" y="5317531"/>
            <a:ext cx="8290164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2800" i="1" dirty="0"/>
              <a:t>Parenthesis can be added to give information about a subject.  Can it be used to add information to an object?</a:t>
            </a:r>
            <a:endParaRPr lang="en-GB" sz="2800" i="1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0772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6AB32-C547-EC31-83EE-531E03D44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0606"/>
            <a:ext cx="10515600" cy="4876357"/>
          </a:xfrm>
        </p:spPr>
        <p:txBody>
          <a:bodyPr>
            <a:normAutofit fontScale="77500" lnSpcReduction="20000"/>
          </a:bodyPr>
          <a:lstStyle/>
          <a:p>
            <a:r>
              <a:rPr lang="en-GB" sz="2800" i="1" dirty="0"/>
              <a:t>Parenthesis can also be added to give extra information about </a:t>
            </a:r>
            <a:r>
              <a:rPr lang="en-GB" i="1" dirty="0"/>
              <a:t>the </a:t>
            </a:r>
            <a:r>
              <a:rPr lang="en-GB" sz="2800" i="1" dirty="0"/>
              <a:t>object in a sentence. </a:t>
            </a:r>
          </a:p>
          <a:p>
            <a:pPr marL="0" indent="0">
              <a:buNone/>
            </a:pPr>
            <a:endParaRPr lang="en-GB" i="1" dirty="0">
              <a:cs typeface="Calibri"/>
            </a:endParaRPr>
          </a:p>
          <a:p>
            <a:pPr marL="0" indent="0">
              <a:buNone/>
            </a:pPr>
            <a:r>
              <a:rPr lang="en-GB" sz="3200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/>
              </a:rPr>
              <a:t>For example: I am making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dinner </a:t>
            </a:r>
            <a:r>
              <a:rPr lang="en-GB" sz="3200" dirty="0">
                <a:solidFill>
                  <a:srgbClr val="FF0000"/>
                </a:solidFill>
                <a:cs typeface="Calibri"/>
              </a:rPr>
              <a:t>(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Mary Berry’s Malaysian Chicken</a:t>
            </a:r>
            <a:r>
              <a:rPr lang="en-GB" sz="3200" dirty="0">
                <a:solidFill>
                  <a:srgbClr val="FF0000"/>
                </a:solidFill>
                <a:cs typeface="Calibri"/>
              </a:rPr>
              <a:t>)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. </a:t>
            </a:r>
          </a:p>
          <a:p>
            <a:pPr marL="0" indent="0">
              <a:buNone/>
            </a:pPr>
            <a:r>
              <a:rPr lang="en-GB" sz="32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         </a:t>
            </a:r>
          </a:p>
          <a:p>
            <a:pPr marL="0" indent="0">
              <a:buNone/>
            </a:pPr>
            <a:r>
              <a:rPr lang="en-GB" sz="3200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/>
              </a:rPr>
              <a:t>          Sandra is making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dinner</a:t>
            </a:r>
            <a:r>
              <a:rPr lang="en-GB" sz="3200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/>
              </a:rPr>
              <a:t> </a:t>
            </a:r>
            <a:r>
              <a:rPr lang="en-GB" sz="3200" dirty="0">
                <a:solidFill>
                  <a:srgbClr val="FF0000"/>
                </a:solidFill>
                <a:cs typeface="Calibri"/>
              </a:rPr>
              <a:t>– </a:t>
            </a:r>
            <a:r>
              <a:rPr lang="en-GB" sz="3200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/>
              </a:rPr>
              <a:t>Mary Berry’s Malaysian Chicken </a:t>
            </a:r>
          </a:p>
          <a:p>
            <a:pPr marL="0" indent="0">
              <a:buNone/>
            </a:pPr>
            <a:r>
              <a:rPr lang="en-GB" sz="3200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/>
              </a:rPr>
              <a:t>          </a:t>
            </a:r>
          </a:p>
          <a:p>
            <a:pPr marL="0" indent="0">
              <a:buNone/>
            </a:pPr>
            <a:r>
              <a:rPr lang="en-GB" sz="3200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/>
              </a:rPr>
              <a:t>          Sandra is making </a:t>
            </a:r>
            <a:r>
              <a:rPr lang="en-GB" sz="3200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dinner</a:t>
            </a:r>
            <a:r>
              <a:rPr lang="en-GB" sz="3200" dirty="0">
                <a:solidFill>
                  <a:srgbClr val="FF0000"/>
                </a:solidFill>
                <a:cs typeface="Calibri"/>
              </a:rPr>
              <a:t>, </a:t>
            </a:r>
            <a:r>
              <a:rPr lang="en-GB" sz="3200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/>
              </a:rPr>
              <a:t>Mary Berry’s Malaysian Chicken. </a:t>
            </a:r>
          </a:p>
          <a:p>
            <a:pPr marL="0" indent="0">
              <a:buNone/>
            </a:pPr>
            <a:endParaRPr lang="en-GB" sz="3200" dirty="0">
              <a:solidFill>
                <a:schemeClr val="accent6">
                  <a:lumMod val="60000"/>
                  <a:lumOff val="40000"/>
                </a:schemeClr>
              </a:solidFill>
              <a:cs typeface="Calibri"/>
            </a:endParaRPr>
          </a:p>
          <a:p>
            <a:r>
              <a:rPr lang="en-GB" sz="2600" i="1" dirty="0">
                <a:cs typeface="Calibri"/>
              </a:rPr>
              <a:t>Can you describe the object in the sentence below by adding parenthesis? </a:t>
            </a:r>
          </a:p>
          <a:p>
            <a:pPr marL="0" indent="0">
              <a:buNone/>
            </a:pPr>
            <a:r>
              <a:rPr lang="en-GB" sz="2600" i="1" dirty="0">
                <a:cs typeface="Calibri"/>
              </a:rPr>
              <a:t>            </a:t>
            </a:r>
          </a:p>
          <a:p>
            <a:pPr marL="0" indent="0">
              <a:buNone/>
            </a:pPr>
            <a:r>
              <a:rPr lang="en-GB" sz="2600" i="1" dirty="0">
                <a:cs typeface="Calibri"/>
              </a:rPr>
              <a:t>            </a:t>
            </a:r>
            <a:r>
              <a:rPr lang="en-GB" sz="3300" dirty="0">
                <a:solidFill>
                  <a:schemeClr val="accent6">
                    <a:lumMod val="60000"/>
                    <a:lumOff val="40000"/>
                  </a:schemeClr>
                </a:solidFill>
                <a:cs typeface="Calibri"/>
              </a:rPr>
              <a:t>The puppy leaped out of the basket. </a:t>
            </a:r>
            <a:endParaRPr lang="en-GB" sz="3300" i="1" dirty="0">
              <a:cs typeface="Calibri"/>
            </a:endParaRPr>
          </a:p>
          <a:p>
            <a:pPr marL="0" indent="0">
              <a:buNone/>
            </a:pPr>
            <a:r>
              <a:rPr lang="en-GB" sz="3200" i="1" dirty="0">
                <a:solidFill>
                  <a:schemeClr val="accent1">
                    <a:lumMod val="75000"/>
                  </a:schemeClr>
                </a:solidFill>
                <a:cs typeface="Calibri"/>
              </a:rPr>
              <a:t>          </a:t>
            </a:r>
            <a:endParaRPr lang="en-GB" sz="3200" i="1" dirty="0">
              <a:cs typeface="Calibri"/>
            </a:endParaRPr>
          </a:p>
          <a:p>
            <a:pPr marL="0" indent="0">
              <a:buNone/>
            </a:pPr>
            <a:endParaRPr lang="en-GB" sz="3200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  <a:p>
            <a:pPr marL="0" indent="0">
              <a:buNone/>
            </a:pPr>
            <a:endParaRPr lang="en-GB" sz="2800" i="1" dirty="0">
              <a:cs typeface="Calibri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9693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E7F81-63CA-4342-ADA1-D4C8C7466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699" y="634388"/>
            <a:ext cx="10515600" cy="599974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3200" dirty="0">
                <a:solidFill>
                  <a:srgbClr val="00B0F0"/>
                </a:solidFill>
              </a:rPr>
              <a:t>Extension question – add parenthesis to describe </a:t>
            </a:r>
            <a:r>
              <a:rPr lang="en-GB" sz="3200" dirty="0">
                <a:solidFill>
                  <a:srgbClr val="FFC000"/>
                </a:solidFill>
              </a:rPr>
              <a:t>the subject</a:t>
            </a:r>
            <a:r>
              <a:rPr lang="en-GB" sz="3200" dirty="0">
                <a:solidFill>
                  <a:srgbClr val="00B0F0"/>
                </a:solidFill>
              </a:rPr>
              <a:t> in the first two sentences.  </a:t>
            </a:r>
            <a:r>
              <a:rPr lang="en-GB" sz="3200" dirty="0">
                <a:solidFill>
                  <a:srgbClr val="00B0F0"/>
                </a:solidFill>
                <a:ea typeface="+mn-lt"/>
                <a:cs typeface="+mn-lt"/>
              </a:rPr>
              <a:t>Next add parenthesis to describe </a:t>
            </a:r>
            <a:r>
              <a:rPr lang="en-GB" sz="3200" dirty="0">
                <a:solidFill>
                  <a:srgbClr val="7030A0"/>
                </a:solidFill>
                <a:ea typeface="+mn-lt"/>
                <a:cs typeface="+mn-lt"/>
              </a:rPr>
              <a:t>the object</a:t>
            </a:r>
            <a:r>
              <a:rPr lang="en-GB" sz="3200" dirty="0">
                <a:solidFill>
                  <a:srgbClr val="00B0F0"/>
                </a:solidFill>
                <a:ea typeface="+mn-lt"/>
                <a:cs typeface="+mn-lt"/>
              </a:rPr>
              <a:t> in the final two sentences. </a:t>
            </a:r>
            <a:endParaRPr lang="en-GB" sz="32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sz="3200" dirty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FFC000"/>
                </a:solidFill>
              </a:rPr>
              <a:t>Jane</a:t>
            </a:r>
            <a:r>
              <a:rPr lang="en-GB" sz="3200" dirty="0">
                <a:solidFill>
                  <a:srgbClr val="00B050"/>
                </a:solidFill>
              </a:rPr>
              <a:t> nibbled the cupcake</a:t>
            </a:r>
            <a:r>
              <a:rPr lang="en-GB" sz="3200" dirty="0">
                <a:solidFill>
                  <a:srgbClr val="00B0F0"/>
                </a:solidFill>
              </a:rPr>
              <a:t>. </a:t>
            </a:r>
            <a:endParaRPr lang="en-GB" sz="3200" dirty="0">
              <a:solidFill>
                <a:srgbClr val="FF0000"/>
              </a:solidFill>
              <a:ea typeface="Calibri"/>
              <a:cs typeface="Calibri"/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FFC000"/>
                </a:solidFill>
                <a:ea typeface="Calibri"/>
                <a:cs typeface="Calibri"/>
              </a:rPr>
              <a:t>The puppy</a:t>
            </a:r>
            <a:r>
              <a:rPr lang="en-GB" sz="3200" dirty="0">
                <a:solidFill>
                  <a:srgbClr val="00B050"/>
                </a:solidFill>
                <a:ea typeface="Calibri"/>
                <a:cs typeface="Calibri"/>
              </a:rPr>
              <a:t> leaped out of its basket.</a:t>
            </a:r>
          </a:p>
          <a:p>
            <a:pPr marL="0" indent="0">
              <a:buNone/>
            </a:pPr>
            <a:endParaRPr lang="en-GB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00B050"/>
                </a:solidFill>
              </a:rPr>
              <a:t>Tom painted </a:t>
            </a:r>
            <a:r>
              <a:rPr lang="en-GB" sz="3200" dirty="0">
                <a:solidFill>
                  <a:srgbClr val="7030A0"/>
                </a:solidFill>
              </a:rPr>
              <a:t>his skateboard</a:t>
            </a:r>
            <a:r>
              <a:rPr lang="en-GB" sz="3200" dirty="0">
                <a:solidFill>
                  <a:srgbClr val="00B050"/>
                </a:solidFill>
              </a:rPr>
              <a:t>.</a:t>
            </a:r>
            <a:endParaRPr lang="en-GB" sz="32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GB" sz="3200" dirty="0">
                <a:solidFill>
                  <a:srgbClr val="00B050"/>
                </a:solidFill>
                <a:ea typeface="Calibri"/>
                <a:cs typeface="Calibri"/>
              </a:rPr>
              <a:t>Our granny knitted </a:t>
            </a:r>
            <a:r>
              <a:rPr lang="en-GB" sz="3200" dirty="0">
                <a:solidFill>
                  <a:srgbClr val="7030A0"/>
                </a:solidFill>
                <a:ea typeface="Calibri"/>
                <a:cs typeface="Calibri"/>
              </a:rPr>
              <a:t>a scarf</a:t>
            </a:r>
            <a:r>
              <a:rPr lang="en-GB" sz="3200" dirty="0">
                <a:solidFill>
                  <a:srgbClr val="00B050"/>
                </a:solidFill>
                <a:ea typeface="Calibri"/>
                <a:cs typeface="Calibri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804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72301-8A82-5C7E-86D0-C8EB07C41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75E1CC-49D9-87F2-B3AE-E20F5D8EB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60369" cy="4351338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Task 1 – Add your own extra information using parenthesis to the subject of each sentence below. You must use commas, brackets and dashes at least once. 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Terry bought his wife a new Fiat Panda.</a:t>
            </a:r>
          </a:p>
          <a:p>
            <a:pPr marL="514350" indent="-514350">
              <a:buAutoNum type="arabicPeriod"/>
            </a:pPr>
            <a:r>
              <a:rPr lang="en-GB" dirty="0"/>
              <a:t>The doctor put on his surgical gloves. </a:t>
            </a:r>
          </a:p>
          <a:p>
            <a:pPr marL="514350" indent="-514350">
              <a:buAutoNum type="arabicPeriod"/>
            </a:pPr>
            <a:r>
              <a:rPr lang="en-GB" dirty="0"/>
              <a:t>She always brings her dog when she comes to visit. </a:t>
            </a:r>
          </a:p>
          <a:p>
            <a:pPr marL="514350" indent="-514350">
              <a:buAutoNum type="arabicPeriod"/>
            </a:pPr>
            <a:r>
              <a:rPr lang="en-GB" dirty="0"/>
              <a:t>The delivery driver hasn’t arrived yet with my parcel. </a:t>
            </a:r>
          </a:p>
          <a:p>
            <a:pPr marL="514350" indent="-514350">
              <a:buAutoNum type="arabicPeriod"/>
            </a:pPr>
            <a:r>
              <a:rPr lang="en-GB" dirty="0"/>
              <a:t>The driver slammed his brakes at the junction. 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20AA35-1280-0C2E-36A2-3E47DF4D051F}"/>
              </a:ext>
            </a:extLst>
          </p:cNvPr>
          <p:cNvSpPr txBox="1"/>
          <p:nvPr/>
        </p:nvSpPr>
        <p:spPr>
          <a:xfrm>
            <a:off x="6503031" y="1811761"/>
            <a:ext cx="53046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Task 2 – Write three of your own sentences that include parenthesis about the subject.</a:t>
            </a:r>
          </a:p>
          <a:p>
            <a:endParaRPr lang="en-GB" dirty="0"/>
          </a:p>
          <a:p>
            <a:r>
              <a:rPr lang="en-GB" dirty="0"/>
              <a:t>Task 3 – Add extra information about the object using parenthesis in each of the sentences from task 1. </a:t>
            </a:r>
          </a:p>
        </p:txBody>
      </p:sp>
    </p:spTree>
    <p:extLst>
      <p:ext uri="{BB962C8B-B14F-4D97-AF65-F5344CB8AC3E}">
        <p14:creationId xmlns:p14="http://schemas.microsoft.com/office/powerpoint/2010/main" val="3269201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624D0DF7-E461-986C-73D9-C79BC09B66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73150"/>
            <a:ext cx="9144000" cy="471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374c427-b7f2-44eb-81c7-02bb7c1e0bfd" xsi:nil="true"/>
    <lcf76f155ced4ddcb4097134ff3c332f xmlns="10265577-d3ac-4f51-89e7-59c9e85535f1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D78B67FBD16548BFA96F1A4F0424D9" ma:contentTypeVersion="17" ma:contentTypeDescription="Create a new document." ma:contentTypeScope="" ma:versionID="5d80952b4ccd0423f71447c2b2faa27e">
  <xsd:schema xmlns:xsd="http://www.w3.org/2001/XMLSchema" xmlns:xs="http://www.w3.org/2001/XMLSchema" xmlns:p="http://schemas.microsoft.com/office/2006/metadata/properties" xmlns:ns2="10265577-d3ac-4f51-89e7-59c9e85535f1" xmlns:ns3="0374c427-b7f2-44eb-81c7-02bb7c1e0bfd" targetNamespace="http://schemas.microsoft.com/office/2006/metadata/properties" ma:root="true" ma:fieldsID="9746a43bbead70c256a029c03fdeff44" ns2:_="" ns3:_="">
    <xsd:import namespace="10265577-d3ac-4f51-89e7-59c9e85535f1"/>
    <xsd:import namespace="0374c427-b7f2-44eb-81c7-02bb7c1e0bf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265577-d3ac-4f51-89e7-59c9e8553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88e4474-d5ba-4942-baaa-80d702590d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74c427-b7f2-44eb-81c7-02bb7c1e0bfd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26c2d2d2-727f-43b7-b935-70e2d29cbb39}" ma:internalName="TaxCatchAll" ma:showField="CatchAllData" ma:web="0374c427-b7f2-44eb-81c7-02bb7c1e0bf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FE6031-0F27-43B4-B29F-D6478CB52909}">
  <ds:schemaRefs>
    <ds:schemaRef ds:uri="0374c427-b7f2-44eb-81c7-02bb7c1e0bfd"/>
    <ds:schemaRef ds:uri="10265577-d3ac-4f51-89e7-59c9e85535f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D9E52FB-760A-4FCA-B198-D058BB44906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3E17C7-E40F-4002-8789-34C6E1CF4100}">
  <ds:schemaRefs>
    <ds:schemaRef ds:uri="0374c427-b7f2-44eb-81c7-02bb7c1e0bfd"/>
    <ds:schemaRef ds:uri="10265577-d3ac-4f51-89e7-59c9e85535f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467</Words>
  <Application>Microsoft Office PowerPoint</Application>
  <PresentationFormat>Widescreen</PresentationFormat>
  <Paragraphs>70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Task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 Johnson</dc:creator>
  <cp:lastModifiedBy>Mr J McAndrew</cp:lastModifiedBy>
  <cp:revision>5</cp:revision>
  <cp:lastPrinted>2022-09-13T12:48:53Z</cp:lastPrinted>
  <dcterms:created xsi:type="dcterms:W3CDTF">2020-10-22T07:37:17Z</dcterms:created>
  <dcterms:modified xsi:type="dcterms:W3CDTF">2023-01-09T17:09:22Z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0x0101004ED78B67FBD16548BFA96F1A4F0424D9</vt:lpwstr>
  </property>
  <property fmtid="{D5CDD505-2E9C-101B-9397-08002B2CF9AE}" pid="3" name="Order">
    <vt:r8>6991400</vt:r8>
  </property>
  <property fmtid="{D5CDD505-2E9C-101B-9397-08002B2CF9AE}" pid="4" name="MediaServiceImageTags">
    <vt:lpwstr/>
  </property>
</Properties>
</file>